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91" r:id="rId2"/>
    <p:sldId id="295" r:id="rId3"/>
    <p:sldId id="258" r:id="rId4"/>
    <p:sldId id="288" r:id="rId5"/>
    <p:sldId id="296" r:id="rId6"/>
    <p:sldId id="259" r:id="rId7"/>
    <p:sldId id="292" r:id="rId8"/>
    <p:sldId id="260" r:id="rId9"/>
    <p:sldId id="261" r:id="rId10"/>
    <p:sldId id="300" r:id="rId11"/>
    <p:sldId id="263" r:id="rId12"/>
    <p:sldId id="297" r:id="rId13"/>
    <p:sldId id="266" r:id="rId14"/>
    <p:sldId id="298" r:id="rId15"/>
  </p:sldIdLst>
  <p:sldSz cx="9144000" cy="6858000" type="screen4x3"/>
  <p:notesSz cx="6858000" cy="9144000"/>
  <p:photoAlbum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Rg st="1" end="42"/>
    <p:penClr>
      <a:srgbClr val="FF0000"/>
    </p:penClr>
  </p:showPr>
  <p:clrMru>
    <a:srgbClr val="990099"/>
    <a:srgbClr val="006600"/>
    <a:srgbClr val="FF0000"/>
    <a:srgbClr val="CC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30" autoAdjust="0"/>
    <p:restoredTop sz="94660"/>
  </p:normalViewPr>
  <p:slideViewPr>
    <p:cSldViewPr>
      <p:cViewPr>
        <p:scale>
          <a:sx n="66" d="100"/>
          <a:sy n="66" d="100"/>
        </p:scale>
        <p:origin x="-148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29BF0436-97C9-48DC-A70D-0EC88E665C52}" type="datetimeFigureOut">
              <a:rPr lang="ru-RU"/>
              <a:pPr/>
              <a:t>08.02.2015</a:t>
            </a:fld>
            <a:endParaRPr lang="ru-RU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7BCE4DEC-F3A4-4273-A6EA-F1576B86C62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745E63CE-B6CB-4130-BCF5-0680141F319F}" type="datetimeFigureOut">
              <a:rPr lang="ru-RU"/>
              <a:pPr/>
              <a:t>08.02.2015</a:t>
            </a:fld>
            <a:endParaRPr lang="ru-RU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60C968E-6E64-46D3-BC23-508477E2866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68980-B24B-4BEA-8C36-39CCF7B5E7FA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050AD-5329-48A4-BEFE-83DE3232E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EF6F3-1CC0-4F70-8782-95B46C5C299F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46E29-F501-4A37-B71E-229EAC0525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05456-31A4-4CE7-AE8C-D1C3F51BB026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C0E6E-9D45-4A54-8ADB-A15D77264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9FB7-DC47-4FE8-846C-0B37F59AB523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481AB-6B0A-4F37-BE79-5BFB28B34B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08BB2-6593-4AB2-B033-AC069BD21885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83210-15D9-4C2A-8B6B-9E49522212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CE47B-58AD-49A6-BB8B-6B78058EB2B0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DE395-A571-44F7-A633-01BF8032C8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F3B63-2813-4D05-8288-666A1C22D39E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7E1F0-E0A1-48D0-B6B4-8C4415EC56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13CD1-A4B2-4616-A880-B162F92B15B8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A6593-CBB0-4A9F-86EF-BF615EEF85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14B75-4AE0-4272-BB74-A41E127E4DEE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8D3AF-5BC9-497A-BD73-80C134A975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188D5-1B6E-4A96-92F1-CDE1CA160596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7E4FC-EE12-43D9-A90F-6B8967447C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8B382-693F-4623-9086-7FFB98E9BA86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08108-119A-4936-B891-5DD320611A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162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100E1E-0167-4E34-8D78-1CED957AD4AE}" type="datetimeFigureOut">
              <a:rPr lang="ru-RU"/>
              <a:pPr>
                <a:defRPr/>
              </a:pPr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654803-CE02-42C5-AB50-CBD14124A7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>
    <p:zoom dir="in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429132"/>
            <a:ext cx="8001056" cy="17526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Автор: </a:t>
            </a:r>
            <a:r>
              <a:rPr lang="ru-RU" dirty="0" err="1" smtClean="0">
                <a:solidFill>
                  <a:srgbClr val="002060"/>
                </a:solidFill>
              </a:rPr>
              <a:t>Давлетбаева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Рамзия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Рашатовна</a:t>
            </a:r>
            <a:r>
              <a:rPr lang="ru-RU" dirty="0" smtClean="0">
                <a:solidFill>
                  <a:srgbClr val="002060"/>
                </a:solidFill>
              </a:rPr>
              <a:t> воспитатель по обучению детей первой квалификационной категории 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2014г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Rectangle 7"/>
          <p:cNvSpPr txBox="1">
            <a:spLocks/>
          </p:cNvSpPr>
          <p:nvPr/>
        </p:nvSpPr>
        <p:spPr bwMode="auto">
          <a:xfrm>
            <a:off x="457200" y="260350"/>
            <a:ext cx="8229600" cy="586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			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			</a:t>
            </a:r>
            <a:r>
              <a:rPr kumimoji="0" lang="ru-RU" sz="4800" b="1" i="0" u="none" strike="noStrike" kern="1200" cap="all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	</a:t>
            </a:r>
            <a:r>
              <a:rPr kumimoji="0" lang="ru-RU" sz="4000" b="1" i="0" u="none" strike="noStrike" kern="1200" cap="all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Проект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«Холодная 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зима.Зимние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игры»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«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Салкын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кыш.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Кышкы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уеннар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»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200" b="1" dirty="0" smtClean="0">
                <a:solidFill>
                  <a:srgbClr val="C00000"/>
                </a:solidFill>
              </a:rPr>
              <a:t>Воспитатели как участники педагогического проекта стимулируют развитие в детях познавательных способностей, создают все возможные условия для обогащения их словарного запаса.</a:t>
            </a:r>
          </a:p>
        </p:txBody>
      </p:sp>
      <p:pic>
        <p:nvPicPr>
          <p:cNvPr id="120835" name="Picture 3" descr="SAM_488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9750" y="1700213"/>
            <a:ext cx="3233738" cy="2425700"/>
          </a:xfrm>
          <a:ln/>
        </p:spPr>
      </p:pic>
      <p:pic>
        <p:nvPicPr>
          <p:cNvPr id="120836" name="Picture 4" descr="SAM_48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1719263"/>
            <a:ext cx="3279775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0837" name="Picture 5" descr="SAM_487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213" y="4292600"/>
            <a:ext cx="309562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Изображение 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268413"/>
            <a:ext cx="305593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Изображение 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4076700"/>
            <a:ext cx="3165475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 descr="Изображение 0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3" y="3933825"/>
            <a:ext cx="3095625" cy="24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Rectangle 7"/>
          <p:cNvSpPr>
            <a:spLocks noGrp="1"/>
          </p:cNvSpPr>
          <p:nvPr>
            <p:ph type="title" idx="4294967295"/>
          </p:nvPr>
        </p:nvSpPr>
        <p:spPr>
          <a:xfrm>
            <a:off x="468313" y="-315913"/>
            <a:ext cx="8229600" cy="1944688"/>
          </a:xfrm>
        </p:spPr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latin typeface="Arial" charset="0"/>
              </a:rPr>
              <a:t>Выставка «Елочных игрушек»</a:t>
            </a:r>
            <a:br>
              <a:rPr lang="ru-RU" sz="2800" b="1" smtClean="0">
                <a:solidFill>
                  <a:srgbClr val="FF0000"/>
                </a:solidFill>
                <a:latin typeface="Arial" charset="0"/>
              </a:rPr>
            </a:br>
            <a:r>
              <a:rPr lang="ru-RU" sz="2800" b="1" smtClean="0">
                <a:solidFill>
                  <a:srgbClr val="FF0000"/>
                </a:solidFill>
                <a:latin typeface="Arial" charset="0"/>
              </a:rPr>
              <a:t>« Чыршы уенчыклары»</a:t>
            </a:r>
            <a:r>
              <a:rPr lang="tt-RU" sz="2800" b="1" smtClean="0">
                <a:solidFill>
                  <a:srgbClr val="FF0000"/>
                </a:solidFill>
                <a:latin typeface="Arial" charset="0"/>
              </a:rPr>
              <a:t>күргәзмәсе </a:t>
            </a:r>
            <a:br>
              <a:rPr lang="tt-RU" sz="2800" b="1" smtClean="0">
                <a:solidFill>
                  <a:srgbClr val="FF0000"/>
                </a:solidFill>
                <a:latin typeface="Arial" charset="0"/>
              </a:rPr>
            </a:br>
            <a:r>
              <a:rPr lang="tt-RU" sz="2800" b="1" smtClean="0">
                <a:solidFill>
                  <a:srgbClr val="FF0000"/>
                </a:solidFill>
                <a:latin typeface="Arial" charset="0"/>
              </a:rPr>
              <a:t>(ата – аналар һәм балалар эшләре)</a:t>
            </a:r>
            <a:endParaRPr lang="ru-RU" sz="2800" b="1" smtClean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13322" name="Picture 10" descr="SAM_478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163" y="1268413"/>
            <a:ext cx="328136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11" descr="SAM_478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2708275"/>
            <a:ext cx="2178050" cy="290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Шаговые действия</a:t>
            </a:r>
          </a:p>
        </p:txBody>
      </p:sp>
      <p:sp>
        <p:nvSpPr>
          <p:cNvPr id="10854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1Шаг </a:t>
            </a:r>
            <a:r>
              <a:rPr lang="ru-RU" sz="2600" dirty="0" smtClean="0">
                <a:solidFill>
                  <a:srgbClr val="002060"/>
                </a:solidFill>
                <a:latin typeface="Arial" charset="0"/>
              </a:rPr>
              <a:t>-</a:t>
            </a:r>
            <a:r>
              <a:rPr lang="ru-RU" sz="2600" dirty="0" smtClean="0">
                <a:solidFill>
                  <a:srgbClr val="002060"/>
                </a:solidFill>
              </a:rPr>
              <a:t>  </a:t>
            </a:r>
            <a:r>
              <a:rPr lang="tt-RU" sz="2600" dirty="0" smtClean="0">
                <a:solidFill>
                  <a:srgbClr val="002060"/>
                </a:solidFill>
              </a:rPr>
              <a:t>Выявление актуальности проблемы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tt-RU" sz="2600" dirty="0" smtClean="0">
                <a:solidFill>
                  <a:srgbClr val="002060"/>
                </a:solidFill>
              </a:rPr>
              <a:t>2 Ша</a:t>
            </a:r>
            <a:r>
              <a:rPr lang="tt-RU" sz="2600" dirty="0" smtClean="0">
                <a:solidFill>
                  <a:srgbClr val="002060"/>
                </a:solidFill>
                <a:latin typeface="Arial" charset="0"/>
              </a:rPr>
              <a:t>г</a:t>
            </a:r>
            <a:r>
              <a:rPr lang="tt-RU" sz="2600" dirty="0" smtClean="0">
                <a:solidFill>
                  <a:srgbClr val="002060"/>
                </a:solidFill>
              </a:rPr>
              <a:t> </a:t>
            </a:r>
            <a:r>
              <a:rPr lang="tt-RU" sz="2600" dirty="0" smtClean="0">
                <a:solidFill>
                  <a:srgbClr val="002060"/>
                </a:solidFill>
                <a:latin typeface="Arial" charset="0"/>
              </a:rPr>
              <a:t>-</a:t>
            </a:r>
            <a:r>
              <a:rPr lang="tt-RU" sz="2600" dirty="0" smtClean="0">
                <a:solidFill>
                  <a:srgbClr val="002060"/>
                </a:solidFill>
              </a:rPr>
              <a:t> Определение целей и задач проекта</a:t>
            </a:r>
            <a:r>
              <a:rPr lang="ru-RU" sz="2600" dirty="0" smtClean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З Шаг </a:t>
            </a:r>
            <a:r>
              <a:rPr lang="ru-RU" sz="2600" dirty="0" smtClean="0">
                <a:solidFill>
                  <a:srgbClr val="002060"/>
                </a:solidFill>
                <a:latin typeface="Arial" charset="0"/>
              </a:rPr>
              <a:t>-</a:t>
            </a:r>
            <a:r>
              <a:rPr lang="ru-RU" sz="2600" dirty="0" smtClean="0">
                <a:solidFill>
                  <a:srgbClr val="002060"/>
                </a:solidFill>
              </a:rPr>
              <a:t>  И</a:t>
            </a:r>
            <a:r>
              <a:rPr lang="tt-RU" sz="2600" dirty="0" smtClean="0">
                <a:solidFill>
                  <a:srgbClr val="002060"/>
                </a:solidFill>
              </a:rPr>
              <a:t>зучение реальных возможностей участников проекта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tt-RU" sz="2600" dirty="0" smtClean="0">
                <a:solidFill>
                  <a:srgbClr val="002060"/>
                </a:solidFill>
              </a:rPr>
              <a:t>4 Шаг </a:t>
            </a:r>
            <a:r>
              <a:rPr lang="tt-RU" sz="2600" dirty="0" smtClean="0">
                <a:solidFill>
                  <a:srgbClr val="002060"/>
                </a:solidFill>
                <a:latin typeface="Arial" charset="0"/>
              </a:rPr>
              <a:t>-</a:t>
            </a:r>
            <a:r>
              <a:rPr lang="tt-RU" sz="2600" dirty="0" smtClean="0">
                <a:solidFill>
                  <a:srgbClr val="002060"/>
                </a:solidFill>
              </a:rPr>
              <a:t> Составление  детального плана работы</a:t>
            </a:r>
            <a:r>
              <a:rPr lang="ru-RU" sz="2600" dirty="0" smtClean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5 Шаг </a:t>
            </a:r>
            <a:r>
              <a:rPr lang="ru-RU" sz="2600" dirty="0" smtClean="0">
                <a:solidFill>
                  <a:srgbClr val="002060"/>
                </a:solidFill>
                <a:latin typeface="Arial" charset="0"/>
              </a:rPr>
              <a:t>- </a:t>
            </a:r>
            <a:r>
              <a:rPr lang="tt-RU" sz="2600" dirty="0" smtClean="0">
                <a:solidFill>
                  <a:srgbClr val="002060"/>
                </a:solidFill>
              </a:rPr>
              <a:t>Определение обязанностей и их распределение по выполнению мероприятий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6 Шаг </a:t>
            </a:r>
            <a:r>
              <a:rPr lang="ru-RU" sz="2600" dirty="0" smtClean="0">
                <a:solidFill>
                  <a:srgbClr val="002060"/>
                </a:solidFill>
                <a:latin typeface="Arial" charset="0"/>
              </a:rPr>
              <a:t>-</a:t>
            </a:r>
            <a:r>
              <a:rPr lang="ru-RU" sz="2600" dirty="0" smtClean="0">
                <a:solidFill>
                  <a:srgbClr val="002060"/>
                </a:solidFill>
              </a:rPr>
              <a:t> </a:t>
            </a:r>
            <a:r>
              <a:rPr lang="tt-RU" sz="2600" dirty="0" smtClean="0">
                <a:solidFill>
                  <a:srgbClr val="002060"/>
                </a:solidFill>
              </a:rPr>
              <a:t>Определение системы оценки эффективости работы над проектом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tt-RU" sz="2600" dirty="0" smtClean="0">
                <a:solidFill>
                  <a:srgbClr val="002060"/>
                </a:solidFill>
              </a:rPr>
              <a:t>7 Шаг </a:t>
            </a:r>
            <a:r>
              <a:rPr lang="tt-RU" sz="2600" dirty="0" smtClean="0">
                <a:solidFill>
                  <a:srgbClr val="002060"/>
                </a:solidFill>
                <a:latin typeface="Arial" charset="0"/>
              </a:rPr>
              <a:t>-</a:t>
            </a:r>
            <a:r>
              <a:rPr lang="tt-RU" sz="2600" dirty="0" smtClean="0">
                <a:solidFill>
                  <a:srgbClr val="002060"/>
                </a:solidFill>
              </a:rPr>
              <a:t> Подбор литературы, пособий к проекту для планирования мероприятий и выполнения постепенно усложняющихся заданий</a:t>
            </a:r>
            <a:r>
              <a:rPr lang="ru-RU" sz="2600" dirty="0" smtClean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endParaRPr lang="ru-RU" sz="2800" dirty="0" smtClean="0">
              <a:solidFill>
                <a:srgbClr val="990099"/>
              </a:solidFill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" charset="0"/>
              </a:rPr>
              <a:t>Р</a:t>
            </a:r>
            <a:r>
              <a:rPr lang="ru-RU" dirty="0" smtClean="0">
                <a:solidFill>
                  <a:srgbClr val="FF0000"/>
                </a:solidFill>
              </a:rPr>
              <a:t>езультаты</a:t>
            </a:r>
            <a:r>
              <a:rPr lang="ru-RU" dirty="0" smtClean="0">
                <a:solidFill>
                  <a:srgbClr val="FF0000"/>
                </a:solidFill>
                <a:latin typeface="Arial" charset="0"/>
              </a:rPr>
              <a:t>  проекта:</a:t>
            </a:r>
          </a:p>
        </p:txBody>
      </p:sp>
      <p:sp>
        <p:nvSpPr>
          <p:cNvPr id="17413" name="Rectangle 5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t-RU" sz="2400" dirty="0" smtClean="0">
                <a:solidFill>
                  <a:schemeClr val="hlink"/>
                </a:solidFill>
                <a:latin typeface="Arial" charset="0"/>
              </a:rPr>
              <a:t>Дети имеют представление о зиме, о ее признаках, , приобрели новый  опыт;</a:t>
            </a:r>
          </a:p>
          <a:p>
            <a:pPr>
              <a:lnSpc>
                <a:spcPct val="90000"/>
              </a:lnSpc>
            </a:pPr>
            <a:r>
              <a:rPr lang="tt-RU" sz="2400" dirty="0" smtClean="0">
                <a:solidFill>
                  <a:schemeClr val="hlink"/>
                </a:solidFill>
                <a:latin typeface="Arial" charset="0"/>
              </a:rPr>
              <a:t>Познакомились с произведениями поэтов , писателей и художников на тему зимы;</a:t>
            </a:r>
          </a:p>
          <a:p>
            <a:pPr>
              <a:lnSpc>
                <a:spcPct val="90000"/>
              </a:lnSpc>
            </a:pPr>
            <a:r>
              <a:rPr lang="tt-RU" sz="2400" dirty="0" smtClean="0">
                <a:solidFill>
                  <a:schemeClr val="hlink"/>
                </a:solidFill>
                <a:latin typeface="Arial" charset="0"/>
              </a:rPr>
              <a:t>Владеют расширенным словарным запасом;</a:t>
            </a:r>
          </a:p>
          <a:p>
            <a:pPr>
              <a:lnSpc>
                <a:spcPct val="90000"/>
              </a:lnSpc>
            </a:pPr>
            <a:r>
              <a:rPr lang="tt-RU" sz="2400" dirty="0" smtClean="0">
                <a:solidFill>
                  <a:schemeClr val="hlink"/>
                </a:solidFill>
                <a:latin typeface="Arial" charset="0"/>
              </a:rPr>
              <a:t>Имеют представление о природе радного края;</a:t>
            </a:r>
          </a:p>
          <a:p>
            <a:pPr>
              <a:lnSpc>
                <a:spcPct val="90000"/>
              </a:lnSpc>
            </a:pPr>
            <a:r>
              <a:rPr lang="tt-RU" sz="2400" dirty="0" smtClean="0">
                <a:solidFill>
                  <a:schemeClr val="hlink"/>
                </a:solidFill>
                <a:latin typeface="Arial" charset="0"/>
              </a:rPr>
              <a:t>Знакомы с правилами безопасного поведения на природе;</a:t>
            </a:r>
          </a:p>
          <a:p>
            <a:pPr>
              <a:lnSpc>
                <a:spcPct val="90000"/>
              </a:lnSpc>
            </a:pPr>
            <a:r>
              <a:rPr lang="tt-RU" sz="2400" dirty="0" smtClean="0">
                <a:solidFill>
                  <a:schemeClr val="hlink"/>
                </a:solidFill>
                <a:latin typeface="Arial" charset="0"/>
              </a:rPr>
              <a:t>Выставка  творческих работ родителей и детей;</a:t>
            </a:r>
          </a:p>
          <a:p>
            <a:pPr>
              <a:lnSpc>
                <a:spcPct val="90000"/>
              </a:lnSpc>
            </a:pPr>
            <a:r>
              <a:rPr lang="tt-RU" sz="2400" dirty="0" smtClean="0">
                <a:solidFill>
                  <a:schemeClr val="hlink"/>
                </a:solidFill>
                <a:latin typeface="Arial" charset="0"/>
              </a:rPr>
              <a:t>Появилось   </a:t>
            </a:r>
            <a:r>
              <a:rPr lang="ru-RU" sz="2400" dirty="0" smtClean="0">
                <a:solidFill>
                  <a:schemeClr val="hlink"/>
                </a:solidFill>
                <a:latin typeface="Arial" charset="0"/>
              </a:rPr>
              <a:t>желание трудиться и бережно относиться к природе.</a:t>
            </a:r>
          </a:p>
          <a:p>
            <a:pPr>
              <a:lnSpc>
                <a:spcPct val="90000"/>
              </a:lnSpc>
            </a:pPr>
            <a:endParaRPr lang="tt-RU" sz="2400" dirty="0" smtClean="0">
              <a:solidFill>
                <a:schemeClr val="hlink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2400" dirty="0" smtClean="0">
              <a:solidFill>
                <a:schemeClr val="hlink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Grp="1"/>
          </p:cNvSpPr>
          <p:nvPr>
            <p:ph type="body" idx="1"/>
          </p:nvPr>
        </p:nvSpPr>
        <p:spPr>
          <a:xfrm>
            <a:off x="457200" y="2205038"/>
            <a:ext cx="8229600" cy="431958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5400" b="1" smtClean="0">
                <a:solidFill>
                  <a:schemeClr val="hlink"/>
                </a:solidFill>
                <a:latin typeface="Arial" charset="0"/>
              </a:rPr>
              <a:t>	Спасибо за внимание!</a:t>
            </a:r>
          </a:p>
          <a:p>
            <a:pPr>
              <a:buFont typeface="Arial" charset="0"/>
              <a:buNone/>
            </a:pPr>
            <a:r>
              <a:rPr lang="ru-RU" sz="5400" b="1" smtClean="0">
                <a:solidFill>
                  <a:schemeClr val="hlink"/>
                </a:solidFill>
                <a:latin typeface="Arial" charset="0"/>
              </a:rPr>
              <a:t>	Игътибарыгыз  өчен </a:t>
            </a:r>
          </a:p>
          <a:p>
            <a:pPr>
              <a:buFont typeface="Arial" charset="0"/>
              <a:buNone/>
            </a:pPr>
            <a:r>
              <a:rPr lang="ru-RU" sz="5400" b="1" smtClean="0">
                <a:solidFill>
                  <a:schemeClr val="hlink"/>
                </a:solidFill>
                <a:latin typeface="Arial" charset="0"/>
              </a:rPr>
              <a:t>			зур рәхмәт!</a:t>
            </a:r>
          </a:p>
          <a:p>
            <a:pPr>
              <a:buFont typeface="Arial" charset="0"/>
              <a:buNone/>
            </a:pPr>
            <a:r>
              <a:rPr lang="tt-RU" sz="4000" smtClean="0">
                <a:solidFill>
                  <a:schemeClr val="hlink"/>
                </a:solidFill>
                <a:latin typeface="Arial" charset="0"/>
              </a:rPr>
              <a:t> </a:t>
            </a:r>
            <a:endParaRPr lang="ru-RU" sz="4000" smtClean="0">
              <a:solidFill>
                <a:schemeClr val="hlink"/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  <a:latin typeface="Arial" charset="0"/>
              </a:rPr>
              <a:t>Задачи проекта:</a:t>
            </a:r>
            <a:r>
              <a:rPr lang="ru-RU" sz="4000" dirty="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Arial" charset="0"/>
              </a:rPr>
            </a:br>
            <a:endParaRPr lang="ru-RU" sz="4000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93187" name="Rectangle 3"/>
          <p:cNvSpPr>
            <a:spLocks noGrp="1"/>
          </p:cNvSpPr>
          <p:nvPr>
            <p:ph type="body" idx="1"/>
          </p:nvPr>
        </p:nvSpPr>
        <p:spPr>
          <a:xfrm>
            <a:off x="500034" y="1285860"/>
            <a:ext cx="8229600" cy="4525963"/>
          </a:xfrm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endParaRPr lang="ru-RU" sz="2400" dirty="0" smtClean="0">
              <a:latin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dirty="0" smtClean="0">
                <a:latin typeface="Arial" charset="0"/>
              </a:rPr>
              <a:t>	</a:t>
            </a:r>
            <a:r>
              <a:rPr lang="ru-RU" sz="2400" dirty="0" smtClean="0">
                <a:solidFill>
                  <a:schemeClr val="hlink"/>
                </a:solidFill>
                <a:latin typeface="Arial" charset="0"/>
              </a:rPr>
              <a:t>закрепить представления детей о зиме; о сезонных явлениях природы;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dirty="0" smtClean="0">
                <a:solidFill>
                  <a:schemeClr val="hlink"/>
                </a:solidFill>
                <a:latin typeface="Arial" charset="0"/>
              </a:rPr>
              <a:t> 	развивать память, внимание, воображение, эмоции, логическое мышление используя дидактические игры и упражнения;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dirty="0" smtClean="0">
                <a:solidFill>
                  <a:schemeClr val="hlink"/>
                </a:solidFill>
                <a:latin typeface="Arial" charset="0"/>
              </a:rPr>
              <a:t>	формировать активный и пассивный словарь детей;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dirty="0" smtClean="0">
                <a:solidFill>
                  <a:schemeClr val="hlink"/>
                </a:solidFill>
                <a:latin typeface="Arial" charset="0"/>
              </a:rPr>
              <a:t>	учить детей правильно и красиво разговаривать на татарском языке;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dirty="0" smtClean="0">
                <a:solidFill>
                  <a:schemeClr val="hlink"/>
                </a:solidFill>
                <a:latin typeface="Arial" charset="0"/>
              </a:rPr>
              <a:t>	воспитывать желание трудиться и бережно относиться к природе.</a:t>
            </a: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827088" y="908050"/>
            <a:ext cx="7705725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Участники проекта: </a:t>
            </a:r>
            <a:br>
              <a:rPr lang="ru-RU" sz="4000" b="1" dirty="0">
                <a:solidFill>
                  <a:srgbClr val="C00000"/>
                </a:solidFill>
              </a:rPr>
            </a:br>
            <a:endParaRPr lang="ru-RU" sz="4000" b="1" dirty="0">
              <a:solidFill>
                <a:srgbClr val="C00000"/>
              </a:solidFill>
            </a:endParaRPr>
          </a:p>
          <a:p>
            <a:r>
              <a:rPr lang="ru-RU" sz="4000" b="1" dirty="0">
                <a:solidFill>
                  <a:schemeClr val="tx2"/>
                </a:solidFill>
              </a:rPr>
              <a:t>Дети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ru-RU" sz="4000" dirty="0">
                <a:solidFill>
                  <a:schemeClr val="tx2"/>
                </a:solidFill>
              </a:rPr>
              <a:t> 	</a:t>
            </a:r>
            <a:r>
              <a:rPr lang="ru-RU" sz="4000" b="1" dirty="0">
                <a:solidFill>
                  <a:schemeClr val="tx2"/>
                </a:solidFill>
              </a:rPr>
              <a:t>Родители 	 						Специалисты</a:t>
            </a:r>
          </a:p>
          <a:p>
            <a:r>
              <a:rPr lang="ru-RU" sz="4000" b="1" dirty="0">
                <a:solidFill>
                  <a:schemeClr val="tx2"/>
                </a:solidFill>
              </a:rPr>
              <a:t> 			 Воспитатели </a:t>
            </a:r>
            <a:br>
              <a:rPr lang="ru-RU" sz="4000" b="1" dirty="0">
                <a:solidFill>
                  <a:schemeClr val="tx2"/>
                </a:solidFill>
              </a:rPr>
            </a:br>
            <a:r>
              <a:rPr lang="ru-RU" sz="4000" b="1" dirty="0">
                <a:solidFill>
                  <a:schemeClr val="tx2"/>
                </a:solidFill>
              </a:rPr>
              <a:t>                          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r>
              <a:rPr lang="ru-RU" sz="4000" b="1" smtClean="0">
                <a:solidFill>
                  <a:srgbClr val="FF0000"/>
                </a:solidFill>
                <a:latin typeface="Arial" charset="0"/>
              </a:rPr>
              <a:t>Дети </a:t>
            </a:r>
          </a:p>
        </p:txBody>
      </p:sp>
      <p:pic>
        <p:nvPicPr>
          <p:cNvPr id="7175" name="Picture 7" descr="CIMG3800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3789363"/>
            <a:ext cx="3889375" cy="2800350"/>
          </a:xfrm>
        </p:spPr>
      </p:pic>
      <p:pic>
        <p:nvPicPr>
          <p:cNvPr id="7179" name="Picture 11" descr="CIMG379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765175"/>
            <a:ext cx="3960813" cy="283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13" descr="SAM_485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3789363"/>
            <a:ext cx="3743325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Picture 14" descr="SAM_486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463" y="836613"/>
            <a:ext cx="3887787" cy="275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250825" y="2924175"/>
            <a:ext cx="29257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chemeClr val="hlink"/>
                </a:solidFill>
              </a:rPr>
              <a:t>Х</a:t>
            </a:r>
            <a:r>
              <a:rPr lang="tt-RU" b="1">
                <a:solidFill>
                  <a:schemeClr val="hlink"/>
                </a:solidFill>
              </a:rPr>
              <a:t>әрәкәтле уен”Чаналарга”</a:t>
            </a:r>
            <a:endParaRPr lang="ru-RU" b="1">
              <a:solidFill>
                <a:schemeClr val="hlink"/>
              </a:solidFill>
            </a:endParaRPr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3505200" y="4876800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6084888" y="3068638"/>
            <a:ext cx="2476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t-RU" b="1">
                <a:solidFill>
                  <a:schemeClr val="hlink"/>
                </a:solidFill>
              </a:rPr>
              <a:t>”Бозлы фигуралар”</a:t>
            </a:r>
            <a:endParaRPr lang="ru-RU" b="1">
              <a:solidFill>
                <a:schemeClr val="hlink"/>
              </a:solidFill>
            </a:endParaRPr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250825" y="6092825"/>
            <a:ext cx="3600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chemeClr val="hlink"/>
                </a:solidFill>
              </a:rPr>
              <a:t>Сүзле уен</a:t>
            </a:r>
            <a:r>
              <a:rPr lang="tt-RU"/>
              <a:t> </a:t>
            </a:r>
            <a:r>
              <a:rPr lang="tt-RU" b="1">
                <a:solidFill>
                  <a:schemeClr val="hlink"/>
                </a:solidFill>
              </a:rPr>
              <a:t>“Син нишләргә яратасың?</a:t>
            </a:r>
            <a:endParaRPr lang="ru-RU" b="1">
              <a:solidFill>
                <a:schemeClr val="hlink"/>
              </a:solidFill>
            </a:endParaRPr>
          </a:p>
        </p:txBody>
      </p:sp>
      <p:sp>
        <p:nvSpPr>
          <p:cNvPr id="7190" name="Rectangle 22"/>
          <p:cNvSpPr>
            <a:spLocks noChangeArrowheads="1"/>
          </p:cNvSpPr>
          <p:nvPr/>
        </p:nvSpPr>
        <p:spPr bwMode="auto">
          <a:xfrm>
            <a:off x="6516688" y="6092825"/>
            <a:ext cx="2232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chemeClr val="hlink"/>
                </a:solidFill>
              </a:rPr>
              <a:t>“Фотога төшер”</a:t>
            </a:r>
            <a:endParaRPr lang="ru-RU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3" name="Picture 5" descr="SAM_48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57166"/>
            <a:ext cx="3455988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6" descr="SAM_486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3644900"/>
            <a:ext cx="3527425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5" name="Picture 7" descr="CIMG38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3800" y="549275"/>
            <a:ext cx="3313113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6" name="Picture 8" descr="ноябрь 2008 00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3800" y="3644900"/>
            <a:ext cx="3600450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9" name="Rectangle 11"/>
          <p:cNvSpPr>
            <a:spLocks noChangeArrowheads="1"/>
          </p:cNvSpPr>
          <p:nvPr/>
        </p:nvSpPr>
        <p:spPr bwMode="auto">
          <a:xfrm>
            <a:off x="5867400" y="3068638"/>
            <a:ext cx="155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t-RU" b="1">
                <a:solidFill>
                  <a:srgbClr val="FF0000"/>
                </a:solidFill>
              </a:rPr>
              <a:t>“Кем өлгер”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104460" name="Rectangle 12"/>
          <p:cNvSpPr>
            <a:spLocks noChangeArrowheads="1"/>
          </p:cNvSpPr>
          <p:nvPr/>
        </p:nvSpPr>
        <p:spPr bwMode="auto">
          <a:xfrm>
            <a:off x="539750" y="5949950"/>
            <a:ext cx="32686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rgbClr val="FF0000"/>
                </a:solidFill>
              </a:rPr>
              <a:t>Син нишләргә яратасың?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104461" name="Rectangle 13"/>
          <p:cNvSpPr>
            <a:spLocks noChangeArrowheads="1"/>
          </p:cNvSpPr>
          <p:nvPr/>
        </p:nvSpPr>
        <p:spPr bwMode="auto">
          <a:xfrm>
            <a:off x="5867400" y="5805488"/>
            <a:ext cx="19446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rgbClr val="FF0000"/>
                </a:solidFill>
              </a:rPr>
              <a:t>“Хоккей”уены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104462" name="Rectangle 14"/>
          <p:cNvSpPr>
            <a:spLocks noChangeArrowheads="1"/>
          </p:cNvSpPr>
          <p:nvPr/>
        </p:nvSpPr>
        <p:spPr bwMode="auto">
          <a:xfrm>
            <a:off x="827088" y="3068638"/>
            <a:ext cx="30241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rgbClr val="FF0000"/>
                </a:solidFill>
              </a:rPr>
              <a:t>Сүзле уен ”Кар бөртекләре”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sz="4000" b="1" smtClean="0">
                <a:solidFill>
                  <a:schemeClr val="hlink"/>
                </a:solidFill>
                <a:latin typeface="Arial" charset="0"/>
              </a:rPr>
              <a:t>Родители</a:t>
            </a:r>
          </a:p>
        </p:txBody>
      </p:sp>
      <p:pic>
        <p:nvPicPr>
          <p:cNvPr id="8199" name="Picture 7" descr="SAM_2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3213100"/>
            <a:ext cx="2635250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 descr="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1052513"/>
            <a:ext cx="3606800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0" descr="0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4149725"/>
            <a:ext cx="3527425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539750" y="3429000"/>
            <a:ext cx="3967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chemeClr val="hlink"/>
                </a:solidFill>
              </a:rPr>
              <a:t>“Без суыктан курыкмыйбыз”</a:t>
            </a:r>
            <a:endParaRPr lang="ru-RU" b="1">
              <a:solidFill>
                <a:schemeClr val="hlink"/>
              </a:solidFill>
            </a:endParaRP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611188" y="5949950"/>
            <a:ext cx="5091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chemeClr val="hlink"/>
                </a:solidFill>
              </a:rPr>
              <a:t>“Саф һавада”йөрүе</a:t>
            </a:r>
            <a:endParaRPr lang="ru-RU" b="1">
              <a:solidFill>
                <a:schemeClr val="hlink"/>
              </a:solidFill>
            </a:endParaRPr>
          </a:p>
        </p:txBody>
      </p:sp>
      <p:pic>
        <p:nvPicPr>
          <p:cNvPr id="8205" name="Picture 13" descr="SAM_46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071563"/>
            <a:ext cx="3621088" cy="271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5292725" y="6092825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chemeClr val="hlink"/>
                </a:solidFill>
              </a:rPr>
              <a:t>“Тауда шуу” уены</a:t>
            </a:r>
            <a:endParaRPr lang="ru-RU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  <a:latin typeface="Arial" charset="0"/>
              </a:rPr>
              <a:t>Специалисты</a:t>
            </a:r>
            <a:r>
              <a:rPr lang="ru-RU" smtClean="0">
                <a:latin typeface="Arial" charset="0"/>
              </a:rPr>
              <a:t> </a:t>
            </a:r>
          </a:p>
        </p:txBody>
      </p:sp>
      <p:pic>
        <p:nvPicPr>
          <p:cNvPr id="9222" name="Picture 6" descr="CIMG380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7900" y="4221163"/>
            <a:ext cx="3238500" cy="2322512"/>
          </a:xfrm>
        </p:spPr>
      </p:pic>
      <p:pic>
        <p:nvPicPr>
          <p:cNvPr id="9223" name="Picture 7" descr="SAM_48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1322388"/>
            <a:ext cx="3240088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1268413"/>
            <a:ext cx="3240088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0" y="3644900"/>
            <a:ext cx="4572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sz="1600" b="1">
                <a:solidFill>
                  <a:schemeClr val="hlink"/>
                </a:solidFill>
              </a:rPr>
              <a:t>Тәҗрибә”Кар һәм боз”.Предметларның бер хәлдән икенче хәлгә күчүе</a:t>
            </a:r>
            <a:endParaRPr lang="ru-RU" sz="1600" b="1">
              <a:solidFill>
                <a:schemeClr val="hlink"/>
              </a:solidFill>
            </a:endParaRPr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5364163" y="3644900"/>
            <a:ext cx="3779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chemeClr val="hlink"/>
                </a:solidFill>
              </a:rPr>
              <a:t>“Сүз эчендә энҗе бар”</a:t>
            </a:r>
            <a:endParaRPr lang="ru-RU" b="1">
              <a:solidFill>
                <a:schemeClr val="hlink"/>
              </a:solidFill>
            </a:endParaRPr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4932363" y="6310313"/>
            <a:ext cx="3311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chemeClr val="hlink"/>
                </a:solidFill>
              </a:rPr>
              <a:t>Ярышлы уен”Кем өлгер”</a:t>
            </a:r>
            <a:endParaRPr lang="ru-RU" b="1">
              <a:solidFill>
                <a:schemeClr val="hlink"/>
              </a:solidFill>
            </a:endParaRPr>
          </a:p>
        </p:txBody>
      </p:sp>
      <p:pic>
        <p:nvPicPr>
          <p:cNvPr id="9230" name="Picture 14" descr="SAM_489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650" y="4221163"/>
            <a:ext cx="3240088" cy="216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323850" y="6237288"/>
            <a:ext cx="338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chemeClr val="hlink"/>
                </a:solidFill>
              </a:rPr>
              <a:t>“Кем тизрәк” Кар бөртеге белән җырлы- биюле уен</a:t>
            </a:r>
            <a:endParaRPr lang="ru-RU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 descr="SAM_48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765175"/>
            <a:ext cx="3384550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 descr="SAM_47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3789363"/>
            <a:ext cx="3384550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 descr="SAM_48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3789363"/>
            <a:ext cx="3527425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0" descr="SAM_48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213" y="765175"/>
            <a:ext cx="3384550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3" name="Rectangle 13"/>
          <p:cNvSpPr>
            <a:spLocks noGrp="1"/>
          </p:cNvSpPr>
          <p:nvPr>
            <p:ph type="title" idx="4294967295"/>
          </p:nvPr>
        </p:nvSpPr>
        <p:spPr>
          <a:xfrm>
            <a:off x="457200" y="-531813"/>
            <a:ext cx="8229600" cy="1949451"/>
          </a:xfrm>
        </p:spPr>
        <p:txBody>
          <a:bodyPr/>
          <a:lstStyle/>
          <a:p>
            <a:r>
              <a:rPr lang="tt-RU" sz="4000" b="1" smtClean="0">
                <a:solidFill>
                  <a:srgbClr val="006600"/>
                </a:solidFill>
                <a:latin typeface="Arial" charset="0"/>
              </a:rPr>
              <a:t>Воспитатели</a:t>
            </a:r>
            <a:r>
              <a:rPr lang="tt-RU" sz="4000" smtClean="0">
                <a:solidFill>
                  <a:srgbClr val="006600"/>
                </a:solidFill>
                <a:latin typeface="Arial" charset="0"/>
              </a:rPr>
              <a:t> </a:t>
            </a:r>
            <a:endParaRPr lang="ru-RU" sz="4000" smtClean="0">
              <a:solidFill>
                <a:srgbClr val="006600"/>
              </a:solidFill>
              <a:latin typeface="Arial" charset="0"/>
            </a:endParaRPr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4284663" y="6237288"/>
            <a:ext cx="554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chemeClr val="hlink"/>
                </a:solidFill>
              </a:rPr>
              <a:t>	Җырлы- биюле уен“Ак куян”</a:t>
            </a:r>
            <a:endParaRPr lang="ru-RU" b="1">
              <a:solidFill>
                <a:schemeClr val="hlink"/>
              </a:solidFill>
            </a:endParaRPr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684213" y="6165850"/>
            <a:ext cx="34337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chemeClr val="hlink"/>
                </a:solidFill>
              </a:rPr>
              <a:t>Авазларны дөрес әйтергә өйрәтү</a:t>
            </a:r>
            <a:endParaRPr lang="ru-RU" b="1">
              <a:solidFill>
                <a:schemeClr val="hlink"/>
              </a:solidFill>
            </a:endParaRPr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5148263" y="3141663"/>
            <a:ext cx="4319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 dirty="0">
                <a:solidFill>
                  <a:schemeClr val="hlink"/>
                </a:solidFill>
              </a:rPr>
              <a:t>“Хезмәттә- хөрмәт</a:t>
            </a:r>
            <a:r>
              <a:rPr lang="tt-RU" b="1" dirty="0" smtClean="0">
                <a:solidFill>
                  <a:schemeClr val="hlink"/>
                </a:solidFill>
              </a:rPr>
              <a:t>” ”</a:t>
            </a:r>
            <a:r>
              <a:rPr lang="tt-RU" b="1" dirty="0">
                <a:solidFill>
                  <a:schemeClr val="hlink"/>
                </a:solidFill>
              </a:rPr>
              <a:t>Хәрәкәттә- бәрәкәт”кышкы мәкал</a:t>
            </a:r>
            <a:r>
              <a:rPr lang="ru-RU" b="1" dirty="0" err="1">
                <a:solidFill>
                  <a:schemeClr val="hlink"/>
                </a:solidFill>
              </a:rPr>
              <a:t>ьл</a:t>
            </a:r>
            <a:r>
              <a:rPr lang="tt-RU" b="1" dirty="0">
                <a:solidFill>
                  <a:schemeClr val="hlink"/>
                </a:solidFill>
              </a:rPr>
              <a:t>әр</a:t>
            </a:r>
            <a:endParaRPr lang="ru-RU" b="1" dirty="0">
              <a:solidFill>
                <a:schemeClr val="hlink"/>
              </a:solidFill>
            </a:endParaRPr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468313" y="3068638"/>
            <a:ext cx="36496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t-RU" b="1">
                <a:solidFill>
                  <a:schemeClr val="hlink"/>
                </a:solidFill>
              </a:rPr>
              <a:t>Интеграцияләштерелгән эш кыш темасына рәсемнәр ясау</a:t>
            </a:r>
            <a:endParaRPr lang="ru-RU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3200" b="1" i="1" smtClean="0">
                <a:solidFill>
                  <a:srgbClr val="FF0000"/>
                </a:solidFill>
                <a:latin typeface="Arial" charset="0"/>
              </a:rPr>
              <a:t>Галерея рисунков «Кышкы уеннар»</a:t>
            </a:r>
            <a:br>
              <a:rPr lang="ru-RU" sz="3200" b="1" i="1" smtClean="0">
                <a:solidFill>
                  <a:srgbClr val="FF0000"/>
                </a:solidFill>
                <a:latin typeface="Arial" charset="0"/>
              </a:rPr>
            </a:br>
            <a:r>
              <a:rPr lang="ru-RU" sz="3200" b="1" i="1" smtClean="0">
                <a:solidFill>
                  <a:srgbClr val="FF0000"/>
                </a:solidFill>
                <a:latin typeface="Arial" charset="0"/>
              </a:rPr>
              <a:t>(работы детей )</a:t>
            </a:r>
          </a:p>
        </p:txBody>
      </p:sp>
      <p:pic>
        <p:nvPicPr>
          <p:cNvPr id="11271" name="Picture 7" descr="SAM_48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4143375"/>
            <a:ext cx="36195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 descr="SAM_48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1412875"/>
            <a:ext cx="351790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9" descr="SAM_486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650" y="1395413"/>
            <a:ext cx="3525838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914</TotalTime>
  <Words>290</Words>
  <Application>Microsoft Office PowerPoint</Application>
  <PresentationFormat>Экран (4:3)</PresentationFormat>
  <Paragraphs>64</Paragraphs>
  <Slides>14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Задачи проекта: </vt:lpstr>
      <vt:lpstr>Слайд 3</vt:lpstr>
      <vt:lpstr>Дети </vt:lpstr>
      <vt:lpstr>Слайд 5</vt:lpstr>
      <vt:lpstr>Родители</vt:lpstr>
      <vt:lpstr>Специалисты </vt:lpstr>
      <vt:lpstr>Воспитатели </vt:lpstr>
      <vt:lpstr>Галерея рисунков «Кышкы уеннар» (работы детей )</vt:lpstr>
      <vt:lpstr>Воспитатели как участники педагогического проекта стимулируют развитие в детях познавательных способностей, создают все возможные условия для обогащения их словарного запаса.</vt:lpstr>
      <vt:lpstr>Выставка «Елочных игрушек» « Чыршы уенчыклары»күргәзмәсе  (ата – аналар һәм балалар эшләре)</vt:lpstr>
      <vt:lpstr>Шаговые действия</vt:lpstr>
      <vt:lpstr> Результаты  проекта:</vt:lpstr>
      <vt:lpstr>Слайд 14</vt:lpstr>
    </vt:vector>
  </TitlesOfParts>
  <Company>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DOU4</cp:lastModifiedBy>
  <cp:revision>49</cp:revision>
  <dcterms:created xsi:type="dcterms:W3CDTF">2012-03-09T07:50:14Z</dcterms:created>
  <dcterms:modified xsi:type="dcterms:W3CDTF">2015-02-08T15:11:04Z</dcterms:modified>
</cp:coreProperties>
</file>